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65" r:id="rId2"/>
  </p:sldIdLst>
  <p:sldSz cx="12192000" cy="6858000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99"/>
    <a:srgbClr val="FFFF66"/>
    <a:srgbClr val="FFCCFF"/>
    <a:srgbClr val="FF99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18621" cy="494972"/>
          </a:xfrm>
          <a:prstGeom prst="rect">
            <a:avLst/>
          </a:prstGeom>
        </p:spPr>
        <p:txBody>
          <a:bodyPr vert="horz" lIns="90656" tIns="45327" rIns="90656" bIns="4532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573" y="1"/>
            <a:ext cx="2918621" cy="494972"/>
          </a:xfrm>
          <a:prstGeom prst="rect">
            <a:avLst/>
          </a:prstGeom>
        </p:spPr>
        <p:txBody>
          <a:bodyPr vert="horz" lIns="90656" tIns="45327" rIns="90656" bIns="45327" rtlCol="0"/>
          <a:lstStyle>
            <a:lvl1pPr algn="r">
              <a:defRPr sz="1200"/>
            </a:lvl1pPr>
          </a:lstStyle>
          <a:p>
            <a:fld id="{6BB6C888-AD5B-4132-A71D-9C428B1C8D9B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374518"/>
            <a:ext cx="2918621" cy="494972"/>
          </a:xfrm>
          <a:prstGeom prst="rect">
            <a:avLst/>
          </a:prstGeom>
        </p:spPr>
        <p:txBody>
          <a:bodyPr vert="horz" lIns="90656" tIns="45327" rIns="90656" bIns="4532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573" y="9374518"/>
            <a:ext cx="2918621" cy="494972"/>
          </a:xfrm>
          <a:prstGeom prst="rect">
            <a:avLst/>
          </a:prstGeom>
        </p:spPr>
        <p:txBody>
          <a:bodyPr vert="horz" lIns="90656" tIns="45327" rIns="90656" bIns="45327" rtlCol="0" anchor="b"/>
          <a:lstStyle>
            <a:lvl1pPr algn="r">
              <a:defRPr sz="1200"/>
            </a:lvl1pPr>
          </a:lstStyle>
          <a:p>
            <a:fld id="{D4286CCC-D76F-4A2F-AFB7-2B5C614392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983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9612-02B8-441B-AB8D-D1AB1A63010A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BD59-577C-48F9-A958-D9716CAB26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511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9612-02B8-441B-AB8D-D1AB1A63010A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BD59-577C-48F9-A958-D9716CAB26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8693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9612-02B8-441B-AB8D-D1AB1A63010A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BD59-577C-48F9-A958-D9716CAB26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6684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9612-02B8-441B-AB8D-D1AB1A63010A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BD59-577C-48F9-A958-D9716CAB26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903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9612-02B8-441B-AB8D-D1AB1A63010A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BD59-577C-48F9-A958-D9716CAB26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984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9612-02B8-441B-AB8D-D1AB1A63010A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BD59-577C-48F9-A958-D9716CAB26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62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9612-02B8-441B-AB8D-D1AB1A63010A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BD59-577C-48F9-A958-D9716CAB26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822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9612-02B8-441B-AB8D-D1AB1A63010A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BD59-577C-48F9-A958-D9716CAB26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8998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9612-02B8-441B-AB8D-D1AB1A63010A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BD59-577C-48F9-A958-D9716CAB26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842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9612-02B8-441B-AB8D-D1AB1A63010A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BD59-577C-48F9-A958-D9716CAB26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0274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59612-02B8-441B-AB8D-D1AB1A63010A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BD59-577C-48F9-A958-D9716CAB26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29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59612-02B8-441B-AB8D-D1AB1A63010A}" type="datetimeFigureOut">
              <a:rPr kumimoji="1" lang="ja-JP" altLang="en-US" smtClean="0"/>
              <a:t>2022/5/11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0BD59-577C-48F9-A958-D9716CAB26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299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/>
          <p:cNvSpPr txBox="1">
            <a:spLocks/>
          </p:cNvSpPr>
          <p:nvPr/>
        </p:nvSpPr>
        <p:spPr>
          <a:xfrm>
            <a:off x="1" y="-8620"/>
            <a:ext cx="12191999" cy="871449"/>
          </a:xfrm>
          <a:prstGeom prst="rect">
            <a:avLst/>
          </a:prstGeom>
          <a:solidFill>
            <a:srgbClr val="002060"/>
          </a:solidFill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ja-JP" altLang="en-US" sz="3000" b="1" kern="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2800" kern="0" dirty="0" smtClean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学校における「</a:t>
            </a:r>
            <a:r>
              <a:rPr lang="ja-JP" altLang="en-US" sz="2800" kern="0" dirty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新型コロナ</a:t>
            </a:r>
            <a:r>
              <a:rPr lang="ja-JP" altLang="en-US" sz="2800" kern="0" dirty="0" smtClean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感染</a:t>
            </a:r>
            <a:r>
              <a:rPr lang="ja-JP" altLang="en-US" sz="2800" kern="0" dirty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防止</a:t>
            </a:r>
            <a:r>
              <a:rPr lang="ja-JP" altLang="en-US" sz="2800" kern="0" dirty="0" smtClean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対策重点期間」について</a:t>
            </a:r>
            <a:endParaRPr lang="en-US" altLang="ja-JP" sz="2800" kern="0" dirty="0" smtClean="0">
              <a:solidFill>
                <a:prstClr val="white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defRPr/>
            </a:pPr>
            <a:r>
              <a:rPr lang="en-US" altLang="ja-JP" sz="2000" kern="0" dirty="0" smtClean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2000" kern="0" dirty="0" smtClean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Ｒ４年５月</a:t>
            </a:r>
            <a:r>
              <a:rPr lang="ja-JP" altLang="en-US" sz="2000" kern="0" dirty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１０</a:t>
            </a:r>
            <a:r>
              <a:rPr lang="ja-JP" altLang="en-US" sz="2000" kern="0" dirty="0" smtClean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日～５月</a:t>
            </a:r>
            <a:r>
              <a:rPr lang="ja-JP" altLang="en-US" sz="2000" kern="0" dirty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２０</a:t>
            </a:r>
            <a:r>
              <a:rPr lang="ja-JP" altLang="en-US" sz="2000" kern="0" dirty="0" smtClean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日の</a:t>
            </a:r>
            <a:r>
              <a:rPr lang="ja-JP" altLang="en-US" sz="2000" kern="0" dirty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１１</a:t>
            </a:r>
            <a:r>
              <a:rPr lang="ja-JP" altLang="en-US" sz="2000" kern="0" dirty="0" smtClean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日間</a:t>
            </a:r>
            <a:r>
              <a:rPr lang="en-US" altLang="ja-JP" sz="2000" kern="0" dirty="0" smtClean="0">
                <a:solidFill>
                  <a:prstClr val="whit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lang="ja-JP" altLang="en-US" sz="2000" kern="0" dirty="0">
              <a:solidFill>
                <a:prstClr val="white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eaLnBrk="1" hangingPunct="1">
              <a:defRPr/>
            </a:pPr>
            <a:endParaRPr lang="ja-JP" altLang="en-US" sz="3000" b="1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正方形/長方形 15"/>
          <p:cNvSpPr>
            <a:spLocks noChangeArrowheads="1"/>
          </p:cNvSpPr>
          <p:nvPr/>
        </p:nvSpPr>
        <p:spPr bwMode="auto">
          <a:xfrm>
            <a:off x="0" y="2260357"/>
            <a:ext cx="12191999" cy="4760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游ゴシック" panose="020B0400000000000000" pitchFamily="50" charset="-128"/>
              </a:defRPr>
            </a:lvl1pPr>
            <a:lvl2pPr marL="742950" indent="-28575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游ゴシック" panose="020B0400000000000000" pitchFamily="50" charset="-128"/>
              </a:defRPr>
            </a:lvl2pPr>
            <a:lvl3pPr marL="11430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游ゴシック" panose="020B0400000000000000" pitchFamily="50" charset="-128"/>
              </a:defRPr>
            </a:lvl3pPr>
            <a:lvl4pPr marL="16002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游ゴシック" panose="020B0400000000000000" pitchFamily="50" charset="-128"/>
              </a:defRPr>
            </a:lvl4pPr>
            <a:lvl5pPr marL="20574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游ゴシック" panose="020B0400000000000000" pitchFamily="50" charset="-128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游ゴシック" panose="020B0400000000000000" pitchFamily="50" charset="-128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游ゴシック" panose="020B0400000000000000" pitchFamily="50" charset="-128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游ゴシック" panose="020B0400000000000000" pitchFamily="50" charset="-128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游ゴシック" panose="020B0400000000000000" pitchFamily="50" charset="-128"/>
              </a:defRPr>
            </a:lvl9pPr>
          </a:lstStyle>
          <a:p>
            <a:pPr>
              <a:lnSpc>
                <a:spcPts val="3800"/>
              </a:lnSpc>
              <a:spcBef>
                <a:spcPct val="0"/>
              </a:spcBef>
              <a:buNone/>
              <a:defRPr/>
            </a:pPr>
            <a:r>
              <a:rPr kumimoji="0" lang="ja-JP" altLang="en-US" sz="2400" b="1" i="0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 </a:t>
            </a:r>
            <a:r>
              <a:rPr kumimoji="0" lang="ja-JP" altLang="en-US" sz="3200" b="1" noProof="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</a:t>
            </a:r>
            <a:r>
              <a:rPr kumimoji="0" lang="ja-JP" altLang="en-US" sz="3200" b="1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全ての県立学校の児童生徒・保護者</a:t>
            </a:r>
            <a:r>
              <a:rPr kumimoji="0" lang="ja-JP" altLang="en-US" sz="3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に対して、以下の</a:t>
            </a:r>
            <a:endParaRPr kumimoji="0" lang="en-US" altLang="ja-JP" sz="3200" b="1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3800"/>
              </a:lnSpc>
              <a:spcBef>
                <a:spcPct val="0"/>
              </a:spcBef>
              <a:buNone/>
              <a:defRPr/>
            </a:pPr>
            <a:r>
              <a:rPr kumimoji="0" lang="ja-JP" altLang="en-US" sz="3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 </a:t>
            </a:r>
            <a:r>
              <a:rPr kumimoji="0" lang="ja-JP" altLang="en-US" sz="32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感染防止対策</a:t>
            </a:r>
            <a:r>
              <a:rPr kumimoji="0" lang="ja-JP" altLang="en-US" sz="3200" b="1" noProof="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の徹底を周知</a:t>
            </a:r>
            <a:endParaRPr kumimoji="0" lang="en-US" altLang="ja-JP" sz="3200" b="1" i="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58750" marR="0" lvl="0" indent="0" algn="l" defTabSz="4572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0" lang="en-US" altLang="ja-JP" b="1" dirty="0">
              <a:solidFill>
                <a:srgbClr val="0000CC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3500"/>
              </a:lnSpc>
              <a:spcBef>
                <a:spcPct val="0"/>
              </a:spcBef>
              <a:buNone/>
              <a:defRPr/>
            </a:pPr>
            <a:r>
              <a:rPr kumimoji="0" lang="ja-JP" altLang="en-US" b="1" dirty="0" smtClean="0">
                <a:solidFill>
                  <a:srgbClr val="0000CC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kumimoji="0"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①学校・家庭において、</a:t>
            </a:r>
            <a:r>
              <a:rPr kumimoji="0" lang="ja-JP" altLang="en-US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日々の健康観察の徹底</a:t>
            </a:r>
            <a:r>
              <a:rPr kumimoji="0"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</a:t>
            </a:r>
            <a:r>
              <a:rPr kumimoji="0" lang="ja-JP" altLang="en-US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不織布マスクの推奨</a:t>
            </a:r>
            <a:r>
              <a:rPr kumimoji="0"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</a:t>
            </a:r>
            <a:endParaRPr kumimoji="0" lang="en-US" altLang="ja-JP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3500"/>
              </a:lnSpc>
              <a:spcBef>
                <a:spcPct val="0"/>
              </a:spcBef>
              <a:buNone/>
              <a:defRPr/>
            </a:pPr>
            <a:r>
              <a:rPr kumimoji="0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kumimoji="0"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kumimoji="0" lang="ja-JP" altLang="en-US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手指消毒の徹底</a:t>
            </a:r>
            <a:r>
              <a:rPr kumimoji="0"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等、基本的な感染防止対策の再徹底</a:t>
            </a:r>
            <a:endParaRPr kumimoji="0" lang="en-US" altLang="ja-JP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800"/>
              </a:lnSpc>
              <a:spcBef>
                <a:spcPct val="0"/>
              </a:spcBef>
              <a:buNone/>
              <a:defRPr/>
            </a:pPr>
            <a:r>
              <a:rPr kumimoji="0"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kumimoji="0" lang="en-US" altLang="ja-JP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</a:t>
            </a:r>
          </a:p>
          <a:p>
            <a:pPr>
              <a:lnSpc>
                <a:spcPts val="3500"/>
              </a:lnSpc>
              <a:spcBef>
                <a:spcPct val="0"/>
              </a:spcBef>
              <a:buNone/>
              <a:defRPr/>
            </a:pPr>
            <a:r>
              <a:rPr kumimoji="0"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②</a:t>
            </a:r>
            <a:r>
              <a:rPr kumimoji="0" lang="ja-JP" altLang="en-US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体調不良・風邪症状</a:t>
            </a:r>
            <a:r>
              <a:rPr kumimoji="0" lang="ja-JP" altLang="en-US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等</a:t>
            </a:r>
            <a:r>
              <a:rPr kumimoji="0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</a:t>
            </a:r>
            <a:r>
              <a:rPr kumimoji="0"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場合は</a:t>
            </a:r>
            <a:r>
              <a:rPr kumimoji="0" lang="ja-JP" altLang="en-US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無理に登校せず</a:t>
            </a:r>
            <a:r>
              <a:rPr kumimoji="0"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、医療機関を受診</a:t>
            </a:r>
            <a:endParaRPr kumimoji="0" lang="en-US" altLang="ja-JP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3500"/>
              </a:lnSpc>
              <a:spcBef>
                <a:spcPct val="0"/>
              </a:spcBef>
              <a:buNone/>
              <a:defRPr/>
            </a:pPr>
            <a:r>
              <a:rPr kumimoji="0"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　→</a:t>
            </a:r>
            <a:r>
              <a:rPr kumimoji="0" lang="ja-JP" altLang="en-US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同居</a:t>
            </a:r>
            <a:r>
              <a:rPr kumimoji="0" lang="ja-JP" altLang="en-US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家族</a:t>
            </a:r>
            <a:r>
              <a:rPr kumimoji="0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が体調</a:t>
            </a:r>
            <a:r>
              <a:rPr kumimoji="0"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不良等の場合も登校</a:t>
            </a:r>
            <a:r>
              <a:rPr kumimoji="0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せず自宅療養等</a:t>
            </a:r>
          </a:p>
          <a:p>
            <a:pPr>
              <a:lnSpc>
                <a:spcPts val="900"/>
              </a:lnSpc>
              <a:spcBef>
                <a:spcPct val="0"/>
              </a:spcBef>
              <a:buNone/>
              <a:defRPr/>
            </a:pPr>
            <a:endParaRPr kumimoji="0" lang="en-US" altLang="ja-JP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3500"/>
              </a:lnSpc>
              <a:spcBef>
                <a:spcPct val="0"/>
              </a:spcBef>
              <a:buNone/>
              <a:defRPr/>
            </a:pPr>
            <a:r>
              <a:rPr kumimoji="0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kumimoji="0"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③連休中に県外に出た場合、県外から来られた方と接触した場合等、</a:t>
            </a:r>
            <a:endParaRPr kumimoji="0" lang="en-US" altLang="ja-JP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3500"/>
              </a:lnSpc>
              <a:spcBef>
                <a:spcPct val="0"/>
              </a:spcBef>
              <a:buNone/>
              <a:defRPr/>
            </a:pPr>
            <a:r>
              <a:rPr kumimoji="0" lang="ja-JP" altLang="en-US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kumimoji="0" lang="ja-JP" altLang="en-US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不安がある場合は無料ＰＣＲ検査等の受検</a:t>
            </a:r>
            <a:r>
              <a:rPr kumimoji="0"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を推奨</a:t>
            </a:r>
            <a:endParaRPr kumimoji="0" lang="en-US" altLang="ja-JP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900"/>
              </a:lnSpc>
              <a:spcBef>
                <a:spcPct val="0"/>
              </a:spcBef>
              <a:buNone/>
              <a:defRPr/>
            </a:pPr>
            <a:r>
              <a:rPr kumimoji="0"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</a:t>
            </a:r>
            <a:endParaRPr kumimoji="0"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3500"/>
              </a:lnSpc>
              <a:spcBef>
                <a:spcPct val="0"/>
              </a:spcBef>
              <a:buNone/>
              <a:defRPr/>
            </a:pPr>
            <a:r>
              <a:rPr kumimoji="0" lang="en-US" altLang="ja-JP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kumimoji="0" lang="en-US" altLang="ja-JP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</a:t>
            </a:r>
            <a:r>
              <a:rPr kumimoji="0" lang="en-US" altLang="ja-JP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0"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米子市</a:t>
            </a:r>
            <a:r>
              <a:rPr kumimoji="0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も</a:t>
            </a:r>
            <a:r>
              <a:rPr kumimoji="0"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、今週を</a:t>
            </a:r>
            <a:r>
              <a:rPr kumimoji="0" lang="ja-JP" altLang="en-US" sz="2400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</a:t>
            </a:r>
            <a:r>
              <a:rPr kumimoji="0" lang="ja-JP" altLang="en-US" sz="24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感染防止対策再確認週間」</a:t>
            </a:r>
            <a:r>
              <a:rPr kumimoji="0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</a:t>
            </a:r>
            <a:r>
              <a:rPr kumimoji="0"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して</a:t>
            </a:r>
            <a:r>
              <a:rPr kumimoji="0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各家庭</a:t>
            </a:r>
            <a:r>
              <a:rPr kumimoji="0"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に通知し、啓発</a:t>
            </a:r>
            <a:endParaRPr kumimoji="0"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" y="821122"/>
            <a:ext cx="12191999" cy="14933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4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ＧＷが終わり</a:t>
            </a:r>
            <a:r>
              <a:rPr kumimoji="1" lang="ja-JP" altLang="en-US" sz="2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昨日から学校教育活動が再開しました。</a:t>
            </a:r>
            <a:endParaRPr kumimoji="1" lang="en-US" altLang="ja-JP" sz="2400" dirty="0" smtClean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sz="24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ＧＷ中に全国的にも感染者が急増しています。</a:t>
            </a:r>
            <a:endParaRPr kumimoji="1" lang="en-US" altLang="ja-JP" sz="2400" dirty="0" smtClean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en-US" altLang="ja-JP" sz="24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5/10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</a:t>
            </a:r>
            <a:r>
              <a:rPr kumimoji="1" lang="en-US" altLang="ja-JP" sz="24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5/20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を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「新型コロナ感染防止対策重点期間」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とし、感染防止対策の徹底を図りましょう</a:t>
            </a:r>
            <a:r>
              <a:rPr kumimoji="1" lang="ja-JP" altLang="en-US" sz="2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kumimoji="1" lang="en-US" altLang="ja-JP" sz="2400" dirty="0" smtClean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C43AA91-9338-4A01-9A2C-53D07776D349}"/>
              </a:ext>
            </a:extLst>
          </p:cNvPr>
          <p:cNvGrpSpPr/>
          <p:nvPr/>
        </p:nvGrpSpPr>
        <p:grpSpPr>
          <a:xfrm>
            <a:off x="11196306" y="2114321"/>
            <a:ext cx="995694" cy="1295914"/>
            <a:chOff x="10928916" y="614404"/>
            <a:chExt cx="1168423" cy="1572299"/>
          </a:xfrm>
        </p:grpSpPr>
        <p:pic>
          <p:nvPicPr>
            <p:cNvPr id="3" name="図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28916" y="614404"/>
              <a:ext cx="1168423" cy="1572299"/>
            </a:xfrm>
            <a:prstGeom prst="rect">
              <a:avLst/>
            </a:prstGeom>
          </p:spPr>
        </p:pic>
        <p:sp>
          <p:nvSpPr>
            <p:cNvPr id="4" name="角丸四角形 3"/>
            <p:cNvSpPr/>
            <p:nvPr/>
          </p:nvSpPr>
          <p:spPr>
            <a:xfrm>
              <a:off x="11307739" y="1075221"/>
              <a:ext cx="242702" cy="15675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" name="直線コネクタ 5"/>
            <p:cNvCxnSpPr/>
            <p:nvPr/>
          </p:nvCxnSpPr>
          <p:spPr>
            <a:xfrm>
              <a:off x="11176698" y="1052263"/>
              <a:ext cx="175309" cy="7837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>
              <a:cxnSpLocks/>
            </p:cNvCxnSpPr>
            <p:nvPr/>
          </p:nvCxnSpPr>
          <p:spPr>
            <a:xfrm flipH="1" flipV="1">
              <a:off x="11176697" y="1144296"/>
              <a:ext cx="131042" cy="4631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9941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231</Words>
  <Application>Microsoft Office PowerPoint</Application>
  <PresentationFormat>ワイド画面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UDゴシック</vt:lpstr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津村 英樹</dc:creator>
  <cp:lastModifiedBy>Windows ユーザー</cp:lastModifiedBy>
  <cp:revision>18</cp:revision>
  <cp:lastPrinted>2022-05-10T22:59:31Z</cp:lastPrinted>
  <dcterms:modified xsi:type="dcterms:W3CDTF">2022-05-11T00:08:20Z</dcterms:modified>
</cp:coreProperties>
</file>