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8704" r:id="rId1"/>
  </p:sldMasterIdLst>
  <p:notesMasterIdLst>
    <p:notesMasterId r:id="rId3"/>
  </p:notesMasterIdLst>
  <p:handoutMasterIdLst>
    <p:handoutMasterId r:id="rId4"/>
  </p:handoutMasterIdLst>
  <p:sldIdLst>
    <p:sldId id="5548" r:id="rId2"/>
  </p:sldIdLst>
  <p:sldSz cx="12192000" cy="685800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0000FF"/>
    <a:srgbClr val="3333FF"/>
    <a:srgbClr val="002060"/>
    <a:srgbClr val="FF9900"/>
    <a:srgbClr val="FFFFCC"/>
    <a:srgbClr val="FF6699"/>
    <a:srgbClr val="FF00FF"/>
    <a:srgbClr val="FF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0" autoAdjust="0"/>
    <p:restoredTop sz="96099" autoAdjust="0"/>
  </p:normalViewPr>
  <p:slideViewPr>
    <p:cSldViewPr>
      <p:cViewPr varScale="1">
        <p:scale>
          <a:sx n="110" d="100"/>
          <a:sy n="110" d="100"/>
        </p:scale>
        <p:origin x="57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92" y="26"/>
            <a:ext cx="2950375" cy="497366"/>
          </a:xfrm>
          <a:prstGeom prst="rect">
            <a:avLst/>
          </a:prstGeom>
        </p:spPr>
        <p:txBody>
          <a:bodyPr vert="horz" lIns="91319" tIns="45653" rIns="91319" bIns="4565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2" y="26"/>
            <a:ext cx="2950374" cy="497366"/>
          </a:xfrm>
          <a:prstGeom prst="rect">
            <a:avLst/>
          </a:prstGeom>
        </p:spPr>
        <p:txBody>
          <a:bodyPr vert="horz" lIns="91319" tIns="45653" rIns="91319" bIns="45653" rtlCol="0"/>
          <a:lstStyle>
            <a:lvl1pPr algn="r">
              <a:defRPr sz="1100"/>
            </a:lvl1pPr>
          </a:lstStyle>
          <a:p>
            <a:fld id="{60AF1B21-0B2A-4F4C-83DA-2F7F98636CEB}" type="datetimeFigureOut">
              <a:rPr kumimoji="1" lang="ja-JP" altLang="en-US" smtClean="0"/>
              <a:t>2023/4/20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92" y="9440439"/>
            <a:ext cx="2950375" cy="497365"/>
          </a:xfrm>
          <a:prstGeom prst="rect">
            <a:avLst/>
          </a:prstGeom>
        </p:spPr>
        <p:txBody>
          <a:bodyPr vert="horz" lIns="91319" tIns="45653" rIns="91319" bIns="4565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2" y="9440439"/>
            <a:ext cx="2950374" cy="497365"/>
          </a:xfrm>
          <a:prstGeom prst="rect">
            <a:avLst/>
          </a:prstGeom>
        </p:spPr>
        <p:txBody>
          <a:bodyPr vert="horz" lIns="91319" tIns="45653" rIns="91319" bIns="45653" rtlCol="0" anchor="b"/>
          <a:lstStyle>
            <a:lvl1pPr algn="r">
              <a:defRPr sz="1100"/>
            </a:lvl1pPr>
          </a:lstStyle>
          <a:p>
            <a:fld id="{1BBA1AE3-DC60-4509-BAF5-4285828C7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027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" y="26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4" tIns="45191" rIns="90384" bIns="45191" numCol="1" anchor="t" anchorCtr="0" compatLnSpc="1">
            <a:prstTxWarp prst="textNoShape">
              <a:avLst/>
            </a:prstTxWarp>
          </a:bodyPr>
          <a:lstStyle>
            <a:lvl1pPr defTabSz="904320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55" y="26"/>
            <a:ext cx="2948767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4" tIns="45191" rIns="90384" bIns="45191" numCol="1" anchor="t" anchorCtr="0" compatLnSpc="1">
            <a:prstTxWarp prst="textNoShape">
              <a:avLst/>
            </a:prstTxWarp>
          </a:bodyPr>
          <a:lstStyle>
            <a:lvl1pPr algn="r" defTabSz="904320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6125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65" y="4721037"/>
            <a:ext cx="5446724" cy="4471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4" tIns="45191" rIns="90384" bIns="451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92" y="9440439"/>
            <a:ext cx="2950375" cy="497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4" tIns="45191" rIns="90384" bIns="45191" numCol="1" anchor="b" anchorCtr="0" compatLnSpc="1">
            <a:prstTxWarp prst="textNoShape">
              <a:avLst/>
            </a:prstTxWarp>
          </a:bodyPr>
          <a:lstStyle>
            <a:lvl1pPr defTabSz="904320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55" y="9440439"/>
            <a:ext cx="2948767" cy="497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384" tIns="45191" rIns="90384" bIns="45191" numCol="1" anchor="b" anchorCtr="0" compatLnSpc="1">
            <a:prstTxWarp prst="textNoShape">
              <a:avLst/>
            </a:prstTxWarp>
          </a:bodyPr>
          <a:lstStyle>
            <a:lvl1pPr algn="r" defTabSz="904320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11C14E-4260-4FAB-B0EF-8F70890968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085165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527050" y="912813"/>
            <a:ext cx="8118475" cy="4567237"/>
          </a:xfrm>
          <a:ln/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z="1100" dirty="0">
              <a:latin typeface="+mn-ea"/>
              <a:ea typeface="+mn-ea"/>
            </a:endParaRPr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82696" indent="-292225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215060" indent="-23070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707238" indent="-23070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199416" indent="-230707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691591" indent="-2307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3183765" indent="-2307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675939" indent="-2307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4168117" indent="-230707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 marL="0" marR="0" lvl="0" indent="0" algn="r" defTabSz="94193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ECB1B1-C60F-4A91-B356-42F59EAAF04D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4193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883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AE5322-71EB-4077-B213-D293DDF94CBF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71C366-B808-4E67-8E58-D948718893CC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55144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1A352-DD18-4B73-810B-74FA3BBA27B0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2AF3A-33B6-48A0-9742-AA24D0BA46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235268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1A352-DD18-4B73-810B-74FA3BBA27B0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2AF3A-33B6-48A0-9742-AA24D0BA46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26210471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4091175-0CF2-4BEA-86F7-5D2C7032738B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52261A-AAFF-43F9-8604-24E1AC54432F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4013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CA1B6D-0AFC-4A8E-AC5D-EEECBAF370BA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810A7-4885-4B5C-B6A3-D93269911A4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31093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CB9688-D53D-4273-9509-44BFA4CBA40C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BE2CE3-937C-4881-9D87-94E8CD71133E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02783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4B535E-D495-4E69-AE01-BF29E7E0746B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E2F8C-E7F4-498C-856F-6C0CA9E5B96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6253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CF2279-8CC0-46F6-BA2C-B304B97E332C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F12831-196C-4E94-808F-BD15372EC108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9137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CF78DC-DD62-4BED-8EBD-F7113CCD3484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2387F8-C79E-46A5-8170-E00873B23449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6537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1A352-DD18-4B73-810B-74FA3BBA27B0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D2AF3A-33B6-48A0-9742-AA24D0BA46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5397741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9D9DB5-E2BA-4FCC-9746-C23518F10759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A8A68A-2484-4C11-803D-BF23EAC3C543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76603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91A352-DD18-4B73-810B-74FA3BBA27B0}" type="datetime1">
              <a:rPr lang="ja-JP" altLang="en-US" smtClean="0"/>
              <a:t>2023/4/20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D2AF3A-33B6-48A0-9742-AA24D0BA468D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84455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705" r:id="rId1"/>
    <p:sldLayoutId id="2147488706" r:id="rId2"/>
    <p:sldLayoutId id="2147488707" r:id="rId3"/>
    <p:sldLayoutId id="2147488708" r:id="rId4"/>
    <p:sldLayoutId id="2147488709" r:id="rId5"/>
    <p:sldLayoutId id="2147488710" r:id="rId6"/>
    <p:sldLayoutId id="2147488711" r:id="rId7"/>
    <p:sldLayoutId id="2147488712" r:id="rId8"/>
    <p:sldLayoutId id="2147488713" r:id="rId9"/>
    <p:sldLayoutId id="2147488714" r:id="rId10"/>
    <p:sldLayoutId id="214748871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タイトル 1"/>
          <p:cNvSpPr txBox="1">
            <a:spLocks/>
          </p:cNvSpPr>
          <p:nvPr/>
        </p:nvSpPr>
        <p:spPr bwMode="auto">
          <a:xfrm>
            <a:off x="0" y="-22207"/>
            <a:ext cx="12192000" cy="498412"/>
          </a:xfrm>
          <a:prstGeom prst="rect">
            <a:avLst/>
          </a:prstGeom>
          <a:solidFill>
            <a:srgbClr val="2F5597"/>
          </a:solidFill>
          <a:ln>
            <a:noFill/>
          </a:ln>
          <a:extLst/>
        </p:spPr>
        <p:txBody>
          <a:bodyPr anchor="ctr" anchorCtr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none" strike="noStrike" kern="1200" cap="none" spc="10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5/8</a:t>
            </a:r>
            <a:r>
              <a:rPr kumimoji="1" lang="ja-JP" altLang="en-US" sz="2800" b="1" i="0" u="none" strike="noStrike" kern="1200" cap="none" spc="10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以降の学校における感染対策の考え方</a:t>
            </a:r>
            <a:endParaRPr kumimoji="1" lang="en-US" altLang="ja-JP" sz="2800" b="1" i="0" u="none" strike="noStrike" kern="1200" cap="none" spc="10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1102649"/>
            <a:ext cx="12204000" cy="39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36000" rIns="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◆ 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5/8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以降の県立学校における対応方針</a:t>
            </a:r>
            <a:endParaRPr kumimoji="1" lang="en-US" altLang="ja-JP" sz="2000" b="1" i="1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24370" y="1498649"/>
            <a:ext cx="12209417" cy="489548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wrap="square" tIns="72000" bIns="72000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ts val="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①　体調管理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</a:t>
            </a:r>
            <a:r>
              <a:rPr kumimoji="0" lang="en-US" altLang="ja-JP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 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児童生徒及び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教職員の体調管理を徹底し、症状がある場合は医療機関の受診を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推奨する。</a:t>
            </a:r>
            <a:endParaRPr kumimoji="0" lang="en-US" altLang="ja-JP" sz="17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②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マスク着用の考え方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  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児童生徒や教職員間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のコミュニケーションを円滑にし、充実した学校生活に資する観点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から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、</a:t>
            </a:r>
            <a:endParaRPr kumimoji="0" lang="en-US" altLang="ja-JP" sz="17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   児童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生徒及び教職員については、</a:t>
            </a:r>
            <a:r>
              <a:rPr kumimoji="0" lang="ja-JP" altLang="en-US" sz="2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マスクの着用は求めないことを</a:t>
            </a:r>
            <a:r>
              <a:rPr kumimoji="0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基本</a:t>
            </a:r>
            <a:r>
              <a:rPr kumimoji="0" lang="ja-JP" altLang="en-US" sz="17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と</a:t>
            </a:r>
            <a:r>
              <a:rPr kumimoji="0" lang="ja-JP" altLang="en-US" sz="17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する</a:t>
            </a:r>
            <a:r>
              <a:rPr kumimoji="0" lang="ja-JP" altLang="en-US" sz="17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。</a:t>
            </a:r>
            <a:endParaRPr kumimoji="0" lang="en-US" altLang="ja-JP" sz="17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ja-JP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</a:t>
            </a:r>
            <a:r>
              <a:rPr kumimoji="0" lang="en-US" altLang="ja-JP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  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ただし、通学・通勤時の混雑する場面や、医療機関や高齢者施設等を訪問する場合は、着用を推奨する。</a:t>
            </a:r>
            <a:endParaRPr kumimoji="0" lang="en-US" altLang="ja-JP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③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教育活動</a:t>
            </a:r>
            <a:endParaRPr kumimoji="0" lang="en-US" altLang="ja-JP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 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感染</a:t>
            </a:r>
            <a:r>
              <a:rPr kumimoji="0" lang="ja-JP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のリスクが比較的高い学習活動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時は、学習活動に支障がない範囲で、マスク以外の対応可能な感染防止対策を実施</a:t>
            </a:r>
            <a:endParaRPr kumimoji="0" lang="en-US" altLang="ja-JP" sz="17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0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 </a:t>
            </a:r>
            <a:endParaRPr kumimoji="0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5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0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＜留意点＞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基礎疾患など、様々な事情により感染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不安を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抱きマスク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着用を希望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する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児童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生徒や、健康上の理由によりマスクを</a:t>
            </a:r>
            <a:endParaRPr kumimoji="0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　　　　　着用できない児童生徒もいることから、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マスクの着脱を強いることのない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ようにする。</a:t>
            </a:r>
            <a:endParaRPr kumimoji="0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   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　　　 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マスク着用の有無による差別・偏見等がない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ようにする</a:t>
            </a:r>
            <a:endParaRPr kumimoji="0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1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endParaRPr kumimoji="0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④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出席停止（療養）期間　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※5/8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学校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保健安全法施行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規則の改正に係るパブコメを</a:t>
            </a:r>
            <a:r>
              <a:rPr kumimoji="0" lang="ja-JP" alt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実施中（～</a:t>
            </a:r>
            <a:r>
              <a:rPr kumimoji="0" lang="en-US" altLang="ja-JP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4/22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まで）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  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（現行）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発症日翌日から７日間 </a:t>
            </a:r>
            <a:r>
              <a:rPr kumimoji="0" lang="ja-JP" altLang="en-US" sz="1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⇒</a:t>
            </a:r>
            <a:r>
              <a:rPr kumimoji="0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（改正案）</a:t>
            </a:r>
            <a:r>
              <a:rPr kumimoji="0" lang="ja-JP" altLang="en-US" sz="17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発症日翌日から５日間</a:t>
            </a:r>
            <a:r>
              <a:rPr kumimoji="0" lang="ja-JP" altLang="en-US" sz="14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、かつ、</a:t>
            </a:r>
            <a:r>
              <a:rPr kumimoji="0" lang="ja-JP" altLang="en-US" sz="17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症状が軽快した後１日経過するまで</a:t>
            </a:r>
            <a:endParaRPr kumimoji="0" lang="en-US" altLang="ja-JP" sz="17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98218" y="485897"/>
            <a:ext cx="12130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新学期のスタートを迎え、学校内での感染拡大の動きが見られないことなどから、５月８日以降の県立学校の感染防止対策については、以下のとおりとする。</a:t>
            </a:r>
            <a:r>
              <a:rPr kumimoji="1" lang="en-US" altLang="ja-JP" sz="16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(※</a:t>
            </a:r>
            <a:r>
              <a:rPr kumimoji="1" lang="ja-JP" altLang="en-US" sz="16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５月８日以降の学校</a:t>
            </a:r>
            <a:r>
              <a:rPr kumimoji="1" lang="ja-JP" altLang="en-US" sz="1600" b="0" i="0" u="none" strike="noStrike" kern="1200" cap="none" spc="-5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に</a:t>
            </a:r>
            <a:r>
              <a:rPr kumimoji="1" lang="ja-JP" altLang="en-US" sz="1600" b="0" i="0" u="none" strike="noStrike" kern="1200" cap="none" spc="-5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おける対応について、正式に文科省から通知される予定）</a:t>
            </a:r>
            <a:endParaRPr kumimoji="1" lang="en-US" altLang="ja-JP" sz="1600" b="0" i="0" u="none" strike="noStrike" kern="1200" cap="none" spc="-5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623392" y="3933056"/>
            <a:ext cx="11475743" cy="1024157"/>
            <a:chOff x="1415939" y="3180789"/>
            <a:chExt cx="11732625" cy="1024157"/>
          </a:xfrm>
        </p:grpSpPr>
        <p:grpSp>
          <p:nvGrpSpPr>
            <p:cNvPr id="19" name="グループ化 18"/>
            <p:cNvGrpSpPr/>
            <p:nvPr/>
          </p:nvGrpSpPr>
          <p:grpSpPr>
            <a:xfrm>
              <a:off x="1415939" y="3180789"/>
              <a:ext cx="5699980" cy="1024157"/>
              <a:chOff x="551844" y="3577308"/>
              <a:chExt cx="5699980" cy="1024157"/>
            </a:xfrm>
          </p:grpSpPr>
          <p:sp>
            <p:nvSpPr>
              <p:cNvPr id="5" name="角丸四角形 4"/>
              <p:cNvSpPr/>
              <p:nvPr/>
            </p:nvSpPr>
            <p:spPr>
              <a:xfrm rot="10800000">
                <a:off x="551844" y="3579747"/>
                <a:ext cx="5060692" cy="1021718"/>
              </a:xfrm>
              <a:prstGeom prst="roundRect">
                <a:avLst>
                  <a:gd name="adj" fmla="val 12289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6" name="テキスト ボックス 5"/>
              <p:cNvSpPr txBox="1"/>
              <p:nvPr/>
            </p:nvSpPr>
            <p:spPr>
              <a:xfrm>
                <a:off x="586936" y="3577308"/>
                <a:ext cx="5664888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600" b="0" i="0" u="sng" strike="noStrike" kern="1200" cap="none" spc="0" normalizeH="0" baseline="0" noProof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≪感染のリスクが比較的高い学習活動例≫</a:t>
                </a:r>
                <a:endParaRPr kumimoji="1" lang="en-US" altLang="ja-JP" sz="1600" b="0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・児童生徒が対面形式となるグループワーク等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・児童生徒がグループで行う実験や観察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・児童生徒が行う合唱及びリコーダーやハーモニカ等演奏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</p:txBody>
          </p:sp>
        </p:grpSp>
        <p:sp>
          <p:nvSpPr>
            <p:cNvPr id="9" name="右矢印 8"/>
            <p:cNvSpPr/>
            <p:nvPr/>
          </p:nvSpPr>
          <p:spPr>
            <a:xfrm>
              <a:off x="6636324" y="3552276"/>
              <a:ext cx="432001" cy="320453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7169672" y="3180790"/>
              <a:ext cx="5978892" cy="1024156"/>
              <a:chOff x="7139854" y="3593544"/>
              <a:chExt cx="5978892" cy="1024156"/>
            </a:xfrm>
          </p:grpSpPr>
          <p:sp>
            <p:nvSpPr>
              <p:cNvPr id="14" name="角丸四角形 13"/>
              <p:cNvSpPr/>
              <p:nvPr/>
            </p:nvSpPr>
            <p:spPr>
              <a:xfrm>
                <a:off x="7139854" y="3632815"/>
                <a:ext cx="5853280" cy="984885"/>
              </a:xfrm>
              <a:prstGeom prst="roundRect">
                <a:avLst>
                  <a:gd name="adj" fmla="val 9126"/>
                </a:avLst>
              </a:prstGeom>
              <a:solidFill>
                <a:schemeClr val="accent2">
                  <a:lumMod val="40000"/>
                  <a:lumOff val="60000"/>
                </a:schemeClr>
              </a:solidFill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游ゴシック" panose="020F0502020204030204"/>
                  <a:ea typeface="游ゴシック" panose="020B0400000000000000" pitchFamily="50" charset="-128"/>
                  <a:cs typeface="+mn-cs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7213015" y="3593544"/>
                <a:ext cx="5905731" cy="984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600" b="0" i="0" u="sng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≪対策≫</a:t>
                </a:r>
                <a:endParaRPr kumimoji="1" lang="en-US" altLang="ja-JP" sz="1600" b="0" i="0" u="sng" strike="noStrike" kern="1200" cap="none" spc="0" normalizeH="0" baseline="0" noProof="0" dirty="0" smtClean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・２方向の窓を同時に開けて常時換気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・グループワーク等は少人数で実施し、大声での会話は控える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BIZ UDゴシック" panose="020B0400000000000000" pitchFamily="49" charset="-128"/>
                    <a:ea typeface="BIZ UDゴシック" panose="020B0400000000000000" pitchFamily="49" charset="-128"/>
                    <a:cs typeface="+mn-cs"/>
                  </a:rPr>
                  <a:t>・合唱やリコーダー等の演奏は前方及び隣同士と適切な距離を確保</a:t>
                </a:r>
                <a:endParaRPr kumimoji="1" lang="en-US" altLang="ja-JP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endParaRPr>
              </a:p>
            </p:txBody>
          </p:sp>
        </p:grpSp>
      </p:grpSp>
      <p:sp>
        <p:nvSpPr>
          <p:cNvPr id="22" name="テキスト ボックス 21"/>
          <p:cNvSpPr txBox="1"/>
          <p:nvPr/>
        </p:nvSpPr>
        <p:spPr>
          <a:xfrm>
            <a:off x="25755" y="6286095"/>
            <a:ext cx="12360696" cy="637849"/>
          </a:xfrm>
          <a:prstGeom prst="rect">
            <a:avLst/>
          </a:prstGeom>
          <a:noFill/>
          <a:ln>
            <a:noFill/>
          </a:ln>
        </p:spPr>
        <p:txBody>
          <a:bodyPr wrap="square" tIns="72000" bIns="7200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【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学校における集団感染事案への対応</a:t>
            </a:r>
            <a:r>
              <a:rPr kumimoji="1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】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・保健所と連携し、情報収集や検査調整を進め、必要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に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応じ市町村とも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協力</a:t>
            </a:r>
            <a:r>
              <a:rPr kumimoji="1" lang="ja-JP" alt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しながら助言を行う。</a:t>
            </a:r>
            <a:endParaRPr kumimoji="0" lang="en-US" altLang="ja-JP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3627" y="38811"/>
            <a:ext cx="828000" cy="396000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sz="1200" dirty="0" smtClean="0">
                <a:solidFill>
                  <a:srgbClr val="2F559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５類移行</a:t>
            </a:r>
            <a:endParaRPr lang="en-US" altLang="ja-JP" sz="1200" dirty="0" smtClean="0">
              <a:solidFill>
                <a:srgbClr val="2F559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 smtClean="0">
                <a:solidFill>
                  <a:srgbClr val="2F5597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対応方針</a:t>
            </a:r>
            <a:endParaRPr lang="en-US" altLang="ja-JP" sz="1200" dirty="0" smtClean="0">
              <a:solidFill>
                <a:srgbClr val="2F5597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スライド番号プレースホルダー 2"/>
          <p:cNvSpPr txBox="1">
            <a:spLocks/>
          </p:cNvSpPr>
          <p:nvPr/>
        </p:nvSpPr>
        <p:spPr bwMode="auto">
          <a:xfrm>
            <a:off x="9939064" y="6544518"/>
            <a:ext cx="2133600" cy="19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14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B52261A-AAFF-43F9-8604-24E1AC54432F}" type="slidenum"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610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56334</TotalTime>
  <Words>513</Words>
  <Application>Microsoft Office PowerPoint</Application>
  <PresentationFormat>ワイド画面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UDPゴシック</vt:lpstr>
      <vt:lpstr>BIZ UDゴシック</vt:lpstr>
      <vt:lpstr>HG丸ｺﾞｼｯｸM-PRO</vt:lpstr>
      <vt:lpstr>ＭＳ Ｐゴシック</vt:lpstr>
      <vt:lpstr>ＭＳ Ｐ明朝</vt:lpstr>
      <vt:lpstr>游ゴシック</vt:lpstr>
      <vt:lpstr>游ゴシック Light</vt:lpstr>
      <vt:lpstr>Arial</vt:lpstr>
      <vt:lpstr>Calibri</vt:lpstr>
      <vt:lpstr>4_Office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鳥取県庁</dc:creator>
  <cp:lastModifiedBy>鳥取県</cp:lastModifiedBy>
  <cp:revision>6179</cp:revision>
  <cp:lastPrinted>2023-04-20T00:49:02Z</cp:lastPrinted>
  <dcterms:created xsi:type="dcterms:W3CDTF">2011-04-07T01:25:50Z</dcterms:created>
  <dcterms:modified xsi:type="dcterms:W3CDTF">2023-04-20T06:51:03Z</dcterms:modified>
</cp:coreProperties>
</file>